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21018CA-121C-4216-D474-F30D1AB969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39BA281-EB80-6711-08F7-32954DDD97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23272E-1DFB-697F-68C5-59E7A432F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3EC61F1-7557-0A53-7F06-8DAB6E2B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F3FD03B-A5B2-BE1C-E80C-538E4FCD1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889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806D6-7FF5-5A16-0AD6-359057628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88E3707-E50A-E140-3CBC-5DCD918074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E3CFF39-57E5-9EBA-3326-82C6A2275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8798F5-3149-2775-C64A-5897EEFA2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C0B7B90-B9B9-4408-D7C9-85B4B0157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0304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9C13A092-389B-0776-C2D4-E23146D955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C97FBC-096C-E69E-01B7-064934CF9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CE1B81-FEBD-2C12-CEA2-1F2686364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0D7A66-3043-115B-2C22-EFFACE94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ED02EF7-D9CC-CB37-F644-54D6F27CD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682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4E30D9-7804-D973-F945-7AD59A30F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685BE54-96A8-DCD2-FEDC-5AEF5A814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61228B-69D8-A2A5-26C7-B2DCC961C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F45788F-284B-58D6-D72C-EB6BDAB7B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6618634-6AA6-2802-B9A4-2893AC1A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13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B06AF33-04F1-9B01-D376-873A728C5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D7FF8E3-7713-AED1-87E4-DD4DC32F6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9643CA2-9725-19FB-A123-CB54E96F3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3DBE215-5A69-43D7-FE29-4B821E3FA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17B7F7C-3B5F-6B16-BE39-019B1564E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669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FD6F66C-7801-2125-C87F-DD69C8D0E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118FFAB-DB0E-1794-6368-8432AB7364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BF15E8B-6AF0-7E12-7322-802DC9390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E8D37A7-64E2-97DD-80B8-6B93DFB4F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F940E0D-94D6-1FB9-3775-F1C0A46F7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76D5FF1-0575-9068-3D5C-67A91269A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179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B271B1-6AA2-DA61-81FA-F97D4945A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A4B57C2-4F51-DD1A-4F5A-8164B53373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4D049A8-2D54-2166-BFB5-3A88DF76F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A5F01AD-DF58-EADA-36A8-848A529DEFD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8169A76-A1AF-B8BC-4779-A011AADF8F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C550B22-E58C-AB7F-22C2-B1B225FC4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186182-54D5-D631-3971-7CE50A04F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8471F99-E119-7ED4-6742-D0530DD81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822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279290-B476-7EC0-E6BB-E38BB99FD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F236F82-D8A5-EA97-DCEE-882452B1B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7F84A03-F1AB-5DF5-D881-E34655996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60DC919-234C-CACE-1F00-B64F66719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70083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D756FA0-6BDF-E0F5-9075-0A17750C3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4CCB2E5-5906-9F81-9029-2984DE45C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C779BF2-6218-B9DF-BA56-F0AB42670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06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49E9F8-F87E-0D22-2F55-5C069B70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C7C611-BC8D-A4B2-B754-56040210A3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5C05BBA-3C5A-0611-C783-E777A3013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23E1C01-FDA0-35E8-3187-EF55CC8F5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BA5C1C8-3B3F-4199-37E3-182D0E8AB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4B9E76D-6A39-EEDE-C887-749FF8F38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639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09C42C-162D-01CF-6FEE-FE3F1721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EA81A89-37B7-D21F-173E-3E47490D37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E825A9C-D303-80DD-E9C9-F996D8AC13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0332CC-8829-C6BA-98ED-E42B483BB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691D02-C3B3-B220-0EB7-417CF1E1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3660EA3-9E17-3316-8F46-EE0F6579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38983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B9AA81-3A6A-1559-D2F0-8472C1411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C3637D-7E57-34A9-5552-9A3C34D9C8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5D95F9-F8CB-E20F-E769-50ED09667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246AAA-D6DE-413E-BF30-2EE66D6F1563}" type="datetimeFigureOut">
              <a:rPr lang="en-GB" smtClean="0"/>
              <a:t>17/07/2023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B80542E-DF82-1FBD-F25E-06565F684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64F9695-6D07-40D5-2CF8-5252AA7370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6305E1-8313-45D9-9628-551BCBD6A20C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6514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overleaf.com/9817881829vdswhfvpkzww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FC1A39-AA9E-9130-5A62-14294EEFD6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Terrain generation by iterative process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8939D12-12A6-8583-C5E4-3A2B1EE3F6D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CH"/>
              <a:t>Overleaf link : </a:t>
            </a:r>
            <a:r>
              <a:rPr lang="fr-CH">
                <a:hlinkClick r:id="rId2"/>
              </a:rPr>
              <a:t>https://www.overleaf.com/9817881829vdswhfvpkzww</a:t>
            </a:r>
            <a:r>
              <a:rPr lang="fr-CH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2222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E995FF-69F2-8ABF-DC64-27F39BD15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Main pipeline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8957A8-E666-7A14-780D-B4DD262A8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Initial terrain generation</a:t>
            </a:r>
          </a:p>
          <a:p>
            <a:r>
              <a:rPr lang="fr-CH"/>
              <a:t>Iterative augmentation</a:t>
            </a:r>
          </a:p>
          <a:p>
            <a:r>
              <a:rPr lang="fr-CH"/>
              <a:t>Final augmentations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97421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8453EDF-B05A-498B-8DDC-A3EC00522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464420" cy="1325563"/>
          </a:xfrm>
        </p:spPr>
        <p:txBody>
          <a:bodyPr/>
          <a:lstStyle/>
          <a:p>
            <a:r>
              <a:rPr lang="fr-CH"/>
              <a:t>Initial terrain generation</a:t>
            </a:r>
            <a:br>
              <a:rPr lang="fr-CH"/>
            </a:br>
            <a:r>
              <a:rPr lang="fr-CH"/>
              <a:t>Possible solution: Deep learning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7B1D4B-C9E1-5896-D834-31C070DBC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591300" cy="3086123"/>
          </a:xfrm>
        </p:spPr>
        <p:txBody>
          <a:bodyPr>
            <a:normAutofit fontScale="77500" lnSpcReduction="20000"/>
          </a:bodyPr>
          <a:lstStyle/>
          <a:p>
            <a:r>
              <a:rPr lang="fr-CH"/>
              <a:t>Creation of a synthetic terrain dataset from top-view and side-view sketches + distorsions from vector field</a:t>
            </a:r>
          </a:p>
          <a:p>
            <a:r>
              <a:rPr lang="fr-CH"/>
              <a:t>Outputs: heightmap + labeled image</a:t>
            </a:r>
          </a:p>
          <a:p>
            <a:r>
              <a:rPr lang="fr-CH"/>
              <a:t>Use of out-of-the-box cGAN («pix2pix») for interactive generation</a:t>
            </a:r>
          </a:p>
          <a:p>
            <a:r>
              <a:rPr lang="fr-CH"/>
              <a:t>Related work: Guerin et al. «</a:t>
            </a:r>
            <a:r>
              <a:rPr lang="en-GB"/>
              <a:t>Interactive Example-Based Terrain Authoring with Conditional Generative Adversarial Networks</a:t>
            </a:r>
            <a:r>
              <a:rPr lang="fr-CH"/>
              <a:t>» (2017)</a:t>
            </a:r>
          </a:p>
          <a:p>
            <a:pPr lvl="1"/>
            <a:r>
              <a:rPr lang="fr-CH"/>
              <a:t>But without any code required and very low learning time (transfer learning)</a:t>
            </a:r>
          </a:p>
          <a:p>
            <a:endParaRPr lang="fr-CH"/>
          </a:p>
        </p:txBody>
      </p:sp>
      <p:pic>
        <p:nvPicPr>
          <p:cNvPr id="5" name="Image 4" descr="Une image contenant texte, diagramme, Tracé, ligne&#10;&#10;Description générée automatiquement">
            <a:extLst>
              <a:ext uri="{FF2B5EF4-FFF2-40B4-BE49-F238E27FC236}">
                <a16:creationId xmlns:a16="http://schemas.microsoft.com/office/drawing/2014/main" id="{57BEFDDA-48E9-99F2-F35F-AC038E1D4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3" t="9623" r="3516" b="18331"/>
          <a:stretch/>
        </p:blipFill>
        <p:spPr>
          <a:xfrm>
            <a:off x="0" y="4776811"/>
            <a:ext cx="9496425" cy="2081189"/>
          </a:xfrm>
          <a:prstGeom prst="rect">
            <a:avLst/>
          </a:prstGeom>
        </p:spPr>
      </p:pic>
      <p:grpSp>
        <p:nvGrpSpPr>
          <p:cNvPr id="16" name="Groupe 15">
            <a:extLst>
              <a:ext uri="{FF2B5EF4-FFF2-40B4-BE49-F238E27FC236}">
                <a16:creationId xmlns:a16="http://schemas.microsoft.com/office/drawing/2014/main" id="{E218D580-3319-1F75-5230-4080C7241799}"/>
              </a:ext>
            </a:extLst>
          </p:cNvPr>
          <p:cNvGrpSpPr/>
          <p:nvPr/>
        </p:nvGrpSpPr>
        <p:grpSpPr>
          <a:xfrm>
            <a:off x="9453464" y="57661"/>
            <a:ext cx="2652811" cy="6704372"/>
            <a:chOff x="9453464" y="57661"/>
            <a:chExt cx="2652811" cy="6704372"/>
          </a:xfrm>
        </p:grpSpPr>
        <p:pic>
          <p:nvPicPr>
            <p:cNvPr id="7" name="Image 6" descr="Une image contenant Caractère coloré&#10;&#10;Description générée automatiquement">
              <a:extLst>
                <a:ext uri="{FF2B5EF4-FFF2-40B4-BE49-F238E27FC236}">
                  <a16:creationId xmlns:a16="http://schemas.microsoft.com/office/drawing/2014/main" id="{91572275-5F2A-6B60-D5EB-5D7E4667A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465" y="1402153"/>
              <a:ext cx="2652810" cy="1326405"/>
            </a:xfrm>
            <a:prstGeom prst="rect">
              <a:avLst/>
            </a:prstGeom>
          </p:spPr>
        </p:pic>
        <p:pic>
          <p:nvPicPr>
            <p:cNvPr id="9" name="Image 8" descr="Une image contenant Caractère coloré&#10;&#10;Description générée automatiquement">
              <a:extLst>
                <a:ext uri="{FF2B5EF4-FFF2-40B4-BE49-F238E27FC236}">
                  <a16:creationId xmlns:a16="http://schemas.microsoft.com/office/drawing/2014/main" id="{0CC1BFB9-4EDC-DA32-BD99-8EC63323F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465" y="2746645"/>
              <a:ext cx="2652810" cy="1326405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2BC2DBD0-ADE0-0663-749C-F62DD3CBD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465" y="4091137"/>
              <a:ext cx="2652810" cy="1326405"/>
            </a:xfrm>
            <a:prstGeom prst="rect">
              <a:avLst/>
            </a:prstGeom>
          </p:spPr>
        </p:pic>
        <p:pic>
          <p:nvPicPr>
            <p:cNvPr id="13" name="Image 12" descr="Une image contenant Graphique, art&#10;&#10;Description générée automatiquement">
              <a:extLst>
                <a:ext uri="{FF2B5EF4-FFF2-40B4-BE49-F238E27FC236}">
                  <a16:creationId xmlns:a16="http://schemas.microsoft.com/office/drawing/2014/main" id="{F111D04C-B8E8-1CD7-8FA0-1F220051A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464" y="5435628"/>
              <a:ext cx="2652810" cy="1326405"/>
            </a:xfrm>
            <a:prstGeom prst="rect">
              <a:avLst/>
            </a:prstGeom>
          </p:spPr>
        </p:pic>
        <p:pic>
          <p:nvPicPr>
            <p:cNvPr id="15" name="Image 14" descr="Une image contenant capture d’écran&#10;&#10;Description générée automatiquement">
              <a:extLst>
                <a:ext uri="{FF2B5EF4-FFF2-40B4-BE49-F238E27FC236}">
                  <a16:creationId xmlns:a16="http://schemas.microsoft.com/office/drawing/2014/main" id="{7BE59A1A-B2EB-5B07-3D5C-13C477C83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3464" y="57661"/>
              <a:ext cx="2652810" cy="1326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544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46C852-5724-DCC8-D3ED-1A5D0A3C5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Iterative augmentation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7CE336D-AC55-087B-C52A-96F1788D6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Process:</a:t>
            </a:r>
          </a:p>
          <a:p>
            <a:pPr lvl="1"/>
            <a:r>
              <a:rPr lang="fr-CH"/>
              <a:t>Compute properties at surface (depth, normals, water flow, and distance to other structures)</a:t>
            </a:r>
          </a:p>
          <a:p>
            <a:pPr lvl="1"/>
            <a:r>
              <a:rPr lang="en-GB"/>
              <a:t>Find best fitting generation rule</a:t>
            </a:r>
          </a:p>
          <a:p>
            <a:pPr lvl="1"/>
            <a:r>
              <a:rPr lang="en-GB"/>
              <a:t>Instantiate new structure</a:t>
            </a:r>
          </a:p>
          <a:p>
            <a:pPr lvl="1"/>
            <a:r>
              <a:rPr lang="en-GB"/>
              <a:t>Repeat</a:t>
            </a:r>
          </a:p>
        </p:txBody>
      </p:sp>
    </p:spTree>
    <p:extLst>
      <p:ext uri="{BB962C8B-B14F-4D97-AF65-F5344CB8AC3E}">
        <p14:creationId xmlns:p14="http://schemas.microsoft.com/office/powerpoint/2010/main" val="1173460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7A9E020-145F-51C4-CC24-F9A84688A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Iterative augmentation – best fitting rule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BDED9B4-0699-5EB9-02F2-ADE343AD59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Compute a score at each point of the surface based on the defined rules</a:t>
            </a:r>
          </a:p>
          <a:p>
            <a:pPr lvl="1"/>
            <a:r>
              <a:rPr lang="en-GB"/>
              <a:t>Here, used a </a:t>
            </a:r>
            <a:r>
              <a:rPr lang="en-GB" b="1"/>
              <a:t>completely</a:t>
            </a:r>
            <a:r>
              <a:rPr lang="en-GB"/>
              <a:t> ad-hoc fitting function to minimize</a:t>
            </a:r>
          </a:p>
          <a:p>
            <a:pPr lvl="1"/>
            <a:endParaRPr lang="en-GB"/>
          </a:p>
          <a:p>
            <a:r>
              <a:rPr lang="en-GB"/>
              <a:t>(Should be also compared with the score of all other rules)</a:t>
            </a:r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C38A9AB2-9927-1144-5187-B4D4544B042B}"/>
              </a:ext>
            </a:extLst>
          </p:cNvPr>
          <p:cNvSpPr/>
          <p:nvPr/>
        </p:nvSpPr>
        <p:spPr>
          <a:xfrm>
            <a:off x="3278256" y="5348204"/>
            <a:ext cx="1009650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C287C99D-E370-E515-3B85-C04A2CE0116C}"/>
              </a:ext>
            </a:extLst>
          </p:cNvPr>
          <p:cNvSpPr txBox="1"/>
          <p:nvPr/>
        </p:nvSpPr>
        <p:spPr>
          <a:xfrm>
            <a:off x="325412" y="3928457"/>
            <a:ext cx="3433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/>
              <a:t>Compute best fitting score</a:t>
            </a:r>
            <a:endParaRPr lang="en-GB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8AF566C-5C55-9596-1659-E3B6B8AB702E}"/>
              </a:ext>
            </a:extLst>
          </p:cNvPr>
          <p:cNvSpPr txBox="1"/>
          <p:nvPr/>
        </p:nvSpPr>
        <p:spPr>
          <a:xfrm>
            <a:off x="4272052" y="4018939"/>
            <a:ext cx="31664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 sz="1400"/>
              <a:t>Instantiate structure (here, «passe»)</a:t>
            </a:r>
            <a:endParaRPr lang="en-GB" sz="140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6A8968FC-0001-69EC-A295-1B926DDF5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79" y="3023042"/>
            <a:ext cx="4092295" cy="358171"/>
          </a:xfrm>
          <a:prstGeom prst="rect">
            <a:avLst/>
          </a:prstGeom>
        </p:spPr>
      </p:pic>
      <p:pic>
        <p:nvPicPr>
          <p:cNvPr id="21" name="Image 20" descr="Une image contenant texte, capture d’écran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0E6DFB32-A1E8-AD82-89F7-49556DD4D3D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4652" r="39311" b="32109"/>
          <a:stretch/>
        </p:blipFill>
        <p:spPr>
          <a:xfrm>
            <a:off x="129563" y="4336650"/>
            <a:ext cx="3166492" cy="2423158"/>
          </a:xfrm>
          <a:prstGeom prst="rect">
            <a:avLst/>
          </a:prstGeom>
        </p:spPr>
      </p:pic>
      <p:pic>
        <p:nvPicPr>
          <p:cNvPr id="22" name="Image 21" descr="Une image contenant texte, capture d’écran, Logiciel multimédia, Logiciel de graphisme&#10;&#10;Description générée automatiquement">
            <a:extLst>
              <a:ext uri="{FF2B5EF4-FFF2-40B4-BE49-F238E27FC236}">
                <a16:creationId xmlns:a16="http://schemas.microsoft.com/office/drawing/2014/main" id="{96BCA797-401B-5EE1-7087-7A2F84DD3F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06" t="24652" r="39312" b="32109"/>
          <a:stretch/>
        </p:blipFill>
        <p:spPr>
          <a:xfrm>
            <a:off x="4272052" y="4336650"/>
            <a:ext cx="3166491" cy="2423158"/>
          </a:xfrm>
          <a:prstGeom prst="rect">
            <a:avLst/>
          </a:prstGeom>
        </p:spPr>
      </p:pic>
      <p:pic>
        <p:nvPicPr>
          <p:cNvPr id="24" name="Image 23" descr="Une image contenant texte, capture d’écran, logiciel, Logiciel multimédia&#10;&#10;Description générée automatiquement">
            <a:extLst>
              <a:ext uri="{FF2B5EF4-FFF2-40B4-BE49-F238E27FC236}">
                <a16:creationId xmlns:a16="http://schemas.microsoft.com/office/drawing/2014/main" id="{E8C36D05-EDC6-A477-F844-D4828470B8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56" t="22721" r="50000" b="25034"/>
          <a:stretch/>
        </p:blipFill>
        <p:spPr>
          <a:xfrm>
            <a:off x="8561690" y="4339239"/>
            <a:ext cx="3166492" cy="2420569"/>
          </a:xfrm>
          <a:prstGeom prst="rect">
            <a:avLst/>
          </a:prstGeom>
        </p:spPr>
      </p:pic>
      <p:sp>
        <p:nvSpPr>
          <p:cNvPr id="25" name="Flèche : droite 24">
            <a:extLst>
              <a:ext uri="{FF2B5EF4-FFF2-40B4-BE49-F238E27FC236}">
                <a16:creationId xmlns:a16="http://schemas.microsoft.com/office/drawing/2014/main" id="{F3FABD62-F8DD-E7D8-8E8E-287CBABC3EBD}"/>
              </a:ext>
            </a:extLst>
          </p:cNvPr>
          <p:cNvSpPr/>
          <p:nvPr/>
        </p:nvSpPr>
        <p:spPr>
          <a:xfrm>
            <a:off x="7446506" y="5348204"/>
            <a:ext cx="1009650" cy="40005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1DB19E5-0D17-CA01-A019-3F4DAEB4F3D3}"/>
              </a:ext>
            </a:extLst>
          </p:cNvPr>
          <p:cNvSpPr txBox="1"/>
          <p:nvPr/>
        </p:nvSpPr>
        <p:spPr>
          <a:xfrm>
            <a:off x="8456156" y="4018939"/>
            <a:ext cx="34104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sz="1400"/>
              <a:t>Direct effect on the water flow computation</a:t>
            </a:r>
            <a:endParaRPr lang="en-GB" sz="1400"/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796F60F-7345-77D4-96A6-DD1769E8D010}"/>
              </a:ext>
            </a:extLst>
          </p:cNvPr>
          <p:cNvCxnSpPr>
            <a:cxnSpLocks/>
          </p:cNvCxnSpPr>
          <p:nvPr/>
        </p:nvCxnSpPr>
        <p:spPr>
          <a:xfrm flipH="1" flipV="1">
            <a:off x="10198359" y="5421086"/>
            <a:ext cx="1155441" cy="2425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53492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C15CA6-BF8B-3955-B733-78D74E62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Iterative augmentation – current state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AE9A19-BC7C-635E-DE51-46B732BED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181665"/>
          </a:xfrm>
        </p:spPr>
        <p:txBody>
          <a:bodyPr>
            <a:normAutofit/>
          </a:bodyPr>
          <a:lstStyle/>
          <a:p>
            <a:r>
              <a:rPr lang="fr-CH"/>
              <a:t>Everything is hard-coded, different rules don’t «compete» yet</a:t>
            </a:r>
          </a:p>
          <a:p>
            <a:r>
              <a:rPr lang="en-GB"/>
              <a:t>3 first cases to create :</a:t>
            </a:r>
          </a:p>
          <a:p>
            <a:pPr lvl="1"/>
            <a:r>
              <a:rPr lang="en-GB"/>
              <a:t>Passe, Delta, Motu</a:t>
            </a:r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pPr lvl="1"/>
            <a:endParaRPr lang="en-GB"/>
          </a:p>
          <a:p>
            <a:r>
              <a:rPr lang="en-GB"/>
              <a:t>Once those are done, I’m confident we have everything for many other structures (≠ coral areas, water inlets, caves, coral boulders, fractures, sand beds, etc.)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C9FB28B-0825-AAFD-B2B8-F5BDC90E3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373" y="3224975"/>
            <a:ext cx="2956816" cy="21947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61EE76E8-0F9B-8E33-FDC6-40632AB3FC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505"/>
          <a:stretch/>
        </p:blipFill>
        <p:spPr>
          <a:xfrm>
            <a:off x="7469776" y="3215099"/>
            <a:ext cx="3585216" cy="219477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928580F-83E5-CB25-2212-28FB1F171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517" y="3224975"/>
            <a:ext cx="2894325" cy="219475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43E8B992-A43E-8246-1CE8-59229A0782D3}"/>
              </a:ext>
            </a:extLst>
          </p:cNvPr>
          <p:cNvSpPr/>
          <p:nvPr/>
        </p:nvSpPr>
        <p:spPr>
          <a:xfrm>
            <a:off x="4800600" y="4648200"/>
            <a:ext cx="1295400" cy="7715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14842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44F093-B18E-927E-501E-F828CBBD7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Final augmentation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520CDD-AAAC-1E8E-74D0-6D20287474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3D erosion process based on water flow</a:t>
            </a:r>
          </a:p>
          <a:p>
            <a:r>
              <a:rPr lang="en-GB"/>
              <a:t>Coral models instantiation from the gen. rules</a:t>
            </a:r>
          </a:p>
        </p:txBody>
      </p:sp>
    </p:spTree>
    <p:extLst>
      <p:ext uri="{BB962C8B-B14F-4D97-AF65-F5344CB8AC3E}">
        <p14:creationId xmlns:p14="http://schemas.microsoft.com/office/powerpoint/2010/main" val="14396555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273</Words>
  <Application>Microsoft Office PowerPoint</Application>
  <PresentationFormat>Grand écran</PresentationFormat>
  <Paragraphs>40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Thème Office</vt:lpstr>
      <vt:lpstr>Terrain generation by iterative process</vt:lpstr>
      <vt:lpstr>Main pipeline</vt:lpstr>
      <vt:lpstr>Initial terrain generation Possible solution: Deep learning</vt:lpstr>
      <vt:lpstr>Iterative augmentation</vt:lpstr>
      <vt:lpstr>Iterative augmentation – best fitting rule</vt:lpstr>
      <vt:lpstr>Iterative augmentation – current state</vt:lpstr>
      <vt:lpstr>Final augmentation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 Hartley</dc:creator>
  <cp:lastModifiedBy>Marc Hartley</cp:lastModifiedBy>
  <cp:revision>6</cp:revision>
  <dcterms:created xsi:type="dcterms:W3CDTF">2023-07-17T07:44:38Z</dcterms:created>
  <dcterms:modified xsi:type="dcterms:W3CDTF">2023-07-17T10:19:24Z</dcterms:modified>
</cp:coreProperties>
</file>